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3"/>
  </p:notesMasterIdLst>
  <p:sldIdLst>
    <p:sldId id="268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83" r:id="rId11"/>
    <p:sldId id="277" r:id="rId12"/>
    <p:sldId id="278" r:id="rId13"/>
    <p:sldId id="279" r:id="rId14"/>
    <p:sldId id="285" r:id="rId15"/>
    <p:sldId id="288" r:id="rId16"/>
    <p:sldId id="280" r:id="rId17"/>
    <p:sldId id="281" r:id="rId18"/>
    <p:sldId id="286" r:id="rId19"/>
    <p:sldId id="289" r:id="rId20"/>
    <p:sldId id="287" r:id="rId21"/>
    <p:sldId id="282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112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296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120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71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810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579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640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40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429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629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672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239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67000" y="5638800"/>
            <a:ext cx="7086600" cy="533400"/>
          </a:xfrm>
        </p:spPr>
        <p:txBody>
          <a:bodyPr>
            <a:normAutofit/>
          </a:bodyPr>
          <a:lstStyle/>
          <a:p>
            <a:pPr algn="ctr"/>
            <a:r>
              <a:rPr lang="sr-Latn-RS" sz="2800" b="1" dirty="0">
                <a:solidFill>
                  <a:schemeClr val="tx1"/>
                </a:solidFill>
              </a:rPr>
              <a:t>GLAVNI ORGANIZATOR - vođa smene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rgbClr val="F0AD00">
                  <a:satMod val="150000"/>
                </a:srgbClr>
              </a:solidFill>
            </a:endParaRPr>
          </a:p>
        </p:txBody>
      </p:sp>
      <p:pic>
        <p:nvPicPr>
          <p:cNvPr id="1026" name="Picture 2" descr="C:\Users\Pixi\Desktop\PKPixi\AU NOVI NOVI\slicice za pp\16-peak-tv-cover-story-desktop.w750.h560.2x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3840" y="25924"/>
            <a:ext cx="6644319" cy="4961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1247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524000"/>
            <a:ext cx="10972800" cy="5334000"/>
          </a:xfrm>
        </p:spPr>
        <p:txBody>
          <a:bodyPr>
            <a:normAutofit/>
          </a:bodyPr>
          <a:lstStyle/>
          <a:p>
            <a:pPr lvl="0" fontAlgn="base" hangingPunct="0">
              <a:lnSpc>
                <a:spcPct val="150000"/>
              </a:lnSpc>
              <a:buClrTx/>
              <a:buFont typeface="Wingdings" pitchFamily="2" charset="2"/>
              <a:buChar char="Ø"/>
            </a:pPr>
            <a:endParaRPr lang="sr-Latn-RS" sz="1800" dirty="0">
              <a:latin typeface="Corbel" pitchFamily="34" charset="0"/>
            </a:endParaRPr>
          </a:p>
          <a:p>
            <a:pPr lvl="0" fontAlgn="base" hangingPunct="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vi-VN" sz="2400" dirty="0">
                <a:latin typeface="Corbel" pitchFamily="34" charset="0"/>
              </a:rPr>
              <a:t>dnevni izveštaj</a:t>
            </a:r>
          </a:p>
          <a:p>
            <a:pPr lvl="0" fontAlgn="base" hangingPunct="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vi-VN" sz="2400" dirty="0">
                <a:latin typeface="Corbel" pitchFamily="34" charset="0"/>
              </a:rPr>
              <a:t>memo</a:t>
            </a:r>
          </a:p>
          <a:p>
            <a:pPr lvl="0" fontAlgn="base" hangingPunct="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vi-VN" sz="2400" dirty="0">
                <a:latin typeface="Corbel" pitchFamily="34" charset="0"/>
              </a:rPr>
              <a:t>ček listu</a:t>
            </a:r>
          </a:p>
          <a:p>
            <a:pPr lvl="0" fontAlgn="base" hangingPunct="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vi-VN" sz="2400" dirty="0">
                <a:latin typeface="Corbel" pitchFamily="34" charset="0"/>
              </a:rPr>
              <a:t>radno naređenje</a:t>
            </a:r>
          </a:p>
          <a:p>
            <a:pPr lvl="0" fontAlgn="base" hangingPunct="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vi-VN" sz="2400" dirty="0">
                <a:latin typeface="Corbel" pitchFamily="34" charset="0"/>
              </a:rPr>
              <a:t>opis radnog mesta gl. org.</a:t>
            </a:r>
          </a:p>
          <a:p>
            <a:pPr lvl="0" fontAlgn="base" hangingPunct="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vi-VN" sz="2400" dirty="0">
                <a:latin typeface="Corbel" pitchFamily="34" charset="0"/>
              </a:rPr>
              <a:t>spisak ENG ekipa, sa ličnim podacima </a:t>
            </a:r>
          </a:p>
          <a:p>
            <a:pPr lvl="0" fontAlgn="base" hangingPunct="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vi-VN" sz="2400" dirty="0">
                <a:latin typeface="Corbel" pitchFamily="34" charset="0"/>
              </a:rPr>
              <a:t>informacije o akreditacijama</a:t>
            </a:r>
          </a:p>
          <a:p>
            <a:endParaRPr lang="en-US" dirty="0"/>
          </a:p>
          <a:p>
            <a:pPr marL="118872" indent="0">
              <a:buNone/>
            </a:pPr>
            <a:endParaRPr lang="sr-Latn-RS" dirty="0"/>
          </a:p>
          <a:p>
            <a:pPr marL="118872" indent="0">
              <a:buNone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52401" y="381001"/>
            <a:ext cx="50368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Radna fascikla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09" y="2209800"/>
            <a:ext cx="5347991" cy="3606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424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8872" indent="0">
              <a:buNone/>
            </a:pPr>
            <a:endParaRPr lang="en-US" dirty="0"/>
          </a:p>
          <a:p>
            <a:pPr marL="118872" indent="0">
              <a:buNone/>
            </a:pPr>
            <a:endParaRPr lang="sr-Latn-RS" dirty="0"/>
          </a:p>
          <a:p>
            <a:pPr marL="118872" indent="0">
              <a:buNone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52401" y="304801"/>
            <a:ext cx="50368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Radna fascikla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3401" y="1524000"/>
            <a:ext cx="3949941" cy="5334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2201" y="1524000"/>
            <a:ext cx="7616613" cy="5377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0" y="1447800"/>
            <a:ext cx="8634526" cy="54102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30613" y="1513447"/>
            <a:ext cx="7575516" cy="5355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29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1" y="1524001"/>
            <a:ext cx="11734799" cy="5334000"/>
          </a:xfrm>
        </p:spPr>
        <p:txBody>
          <a:bodyPr>
            <a:normAutofit/>
          </a:bodyPr>
          <a:lstStyle/>
          <a:p>
            <a:pPr lvl="0" fontAlgn="base" hangingPunct="0">
              <a:buClrTx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U saradnji sa sekretarom deska i urednikom informativnog programa pristupa izradi dnevnog plana </a:t>
            </a:r>
            <a:r>
              <a:rPr lang="sr-Latn-RS" sz="2400" dirty="0">
                <a:latin typeface="Corbel" pitchFamily="34" charset="0"/>
              </a:rPr>
              <a:t>ENG </a:t>
            </a:r>
            <a:r>
              <a:rPr lang="vi-VN" sz="2400" dirty="0">
                <a:latin typeface="Corbel" pitchFamily="34" charset="0"/>
              </a:rPr>
              <a:t>za naredni dan:</a:t>
            </a:r>
            <a:endParaRPr lang="sr-Latn-RS" sz="2400" dirty="0">
              <a:latin typeface="Corbel" pitchFamily="34" charset="0"/>
            </a:endParaRP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vi-VN" sz="1000" dirty="0">
              <a:latin typeface="Corbel" pitchFamily="34" charset="0"/>
            </a:endParaRPr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ustanoviti tehničke kapacitete (kamere i vozila) koji su na raspolaganju, uvidom u operativni plan i </a:t>
            </a:r>
            <a:r>
              <a:rPr lang="sr-Latn-RS" sz="2400" dirty="0">
                <a:latin typeface="Corbel" pitchFamily="34" charset="0"/>
              </a:rPr>
              <a:t>folder - </a:t>
            </a:r>
            <a:r>
              <a:rPr lang="vi-VN" sz="2400" dirty="0">
                <a:latin typeface="Corbel" pitchFamily="34" charset="0"/>
              </a:rPr>
              <a:t>poruke</a:t>
            </a:r>
            <a:endParaRPr lang="sr-Latn-RS" sz="2400" dirty="0">
              <a:latin typeface="Corbel" pitchFamily="34" charset="0"/>
            </a:endParaRP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vi-VN" sz="1000" dirty="0">
              <a:latin typeface="Corbel" pitchFamily="34" charset="0"/>
            </a:endParaRPr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grupisati planirana snimanja po vremenu i lokacijama (optimalno je 5 snimanja po ekipi)</a:t>
            </a:r>
            <a:endParaRPr lang="sr-Latn-RS" sz="2400" dirty="0">
              <a:latin typeface="Corbel" pitchFamily="34" charset="0"/>
            </a:endParaRPr>
          </a:p>
          <a:p>
            <a:pPr marL="1074738" indent="-957263" fontAlgn="base" hangingPunct="0">
              <a:buNone/>
            </a:pPr>
            <a:r>
              <a:rPr lang="sr-Latn-RS" sz="2000" dirty="0">
                <a:latin typeface="Corbel" pitchFamily="34" charset="0"/>
              </a:rPr>
              <a:t>	</a:t>
            </a:r>
            <a:endParaRPr lang="vi-VN" sz="600" dirty="0">
              <a:latin typeface="Corbel" pitchFamily="34" charset="0"/>
            </a:endParaRPr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dnevni plan popuniti sa svim potrebnim podacima</a:t>
            </a:r>
            <a:endParaRPr lang="sr-Latn-RS" sz="2400" dirty="0">
              <a:latin typeface="Corbel" pitchFamily="34" charset="0"/>
            </a:endParaRP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vi-VN" sz="1000" dirty="0">
              <a:latin typeface="Corbel" pitchFamily="34" charset="0"/>
            </a:endParaRPr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u slučaju kada je termin planiranog snimanja raniji od smene planirane ekipe, obavestiti planiranu ekipu o ranijem dolasku na smenu</a:t>
            </a:r>
            <a:endParaRPr lang="en-US" sz="2400" dirty="0"/>
          </a:p>
          <a:p>
            <a:pPr marL="118872" indent="0">
              <a:buNone/>
            </a:pPr>
            <a:endParaRPr lang="sr-Latn-RS" dirty="0"/>
          </a:p>
          <a:p>
            <a:pPr marL="118872" indent="0">
              <a:buNone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76201" y="304801"/>
            <a:ext cx="46074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Dnevni plan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593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8872" indent="0">
              <a:buNone/>
            </a:pPr>
            <a:endParaRPr lang="sr-Latn-RS" dirty="0"/>
          </a:p>
          <a:p>
            <a:pPr marL="118872" indent="0">
              <a:buNone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76201" y="304801"/>
            <a:ext cx="46074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Dnevni plan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1524000"/>
            <a:ext cx="7315200" cy="5209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382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8872" indent="0">
              <a:buNone/>
            </a:pPr>
            <a:endParaRPr lang="sr-Latn-RS" dirty="0"/>
          </a:p>
          <a:p>
            <a:pPr marL="118872" indent="0">
              <a:buNone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76201" y="304801"/>
            <a:ext cx="46074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Dnevni plan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92" t="1543" r="7292" b="80985"/>
          <a:stretch/>
        </p:blipFill>
        <p:spPr>
          <a:xfrm>
            <a:off x="172459" y="1703204"/>
            <a:ext cx="11847082" cy="172579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1B99A4F-0C4A-AF05-3B60-0C054F0141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54" t="1804" b="3860"/>
          <a:stretch/>
        </p:blipFill>
        <p:spPr>
          <a:xfrm>
            <a:off x="2857443" y="4034312"/>
            <a:ext cx="6477114" cy="2240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804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9FD692-C4DD-E2A1-8DFE-882B9C3B15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42883F2-17CE-66B5-EBF7-DFB810A11C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8872" indent="0">
              <a:buNone/>
            </a:pPr>
            <a:endParaRPr lang="sr-Latn-RS" dirty="0"/>
          </a:p>
          <a:p>
            <a:pPr marL="118872" indent="0">
              <a:buNone/>
            </a:pP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AD679E4-46D0-E158-3CE0-854210E7341F}"/>
              </a:ext>
            </a:extLst>
          </p:cNvPr>
          <p:cNvSpPr/>
          <p:nvPr/>
        </p:nvSpPr>
        <p:spPr>
          <a:xfrm>
            <a:off x="76201" y="304801"/>
            <a:ext cx="46074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Dnevni plan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F6977D6-134B-18E2-156D-CD72CD09F9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6999" y="88386"/>
            <a:ext cx="9448799" cy="6681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83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775192"/>
            <a:ext cx="11049000" cy="4625609"/>
          </a:xfrm>
        </p:spPr>
        <p:txBody>
          <a:bodyPr>
            <a:normAutofit/>
          </a:bodyPr>
          <a:lstStyle/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"otvara se" u prvoj smeni</a:t>
            </a:r>
            <a:endParaRPr lang="sr-Latn-RS" sz="2400" dirty="0">
              <a:latin typeface="Corbel" pitchFamily="34" charset="0"/>
            </a:endParaRP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vi-VN" sz="2000" dirty="0">
              <a:latin typeface="Corbel" pitchFamily="34" charset="0"/>
            </a:endParaRPr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prilikom "otvaranja" podaci za termine realizacije u režiji i studiju unose se na osnovu uvida u nedeljni plan i obrasca izmene i dopune</a:t>
            </a:r>
            <a:endParaRPr lang="sr-Latn-RS" sz="2400" dirty="0">
              <a:latin typeface="Corbel" pitchFamily="34" charset="0"/>
            </a:endParaRP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vi-VN" sz="2000" dirty="0">
              <a:latin typeface="Corbel" pitchFamily="34" charset="0"/>
            </a:endParaRPr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prilikom obilaska, kontrolišu se i upisuju planirani saradnici na svojim punktovima</a:t>
            </a:r>
            <a:endParaRPr lang="sr-Latn-RS" sz="2400" dirty="0">
              <a:latin typeface="Corbel" pitchFamily="34" charset="0"/>
            </a:endParaRP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vi-VN" sz="2000" dirty="0">
              <a:latin typeface="Corbel" pitchFamily="34" charset="0"/>
            </a:endParaRPr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u rubriku vanredno upisati sve što se vanredno realizovalo u toku smene (režija, studio i montaže)</a:t>
            </a:r>
            <a:endParaRPr lang="sr-Latn-RS" sz="2400" dirty="0">
              <a:latin typeface="Corbel" pitchFamily="34" charset="0"/>
            </a:endParaRP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vi-VN" sz="2000" dirty="0">
              <a:latin typeface="Corbel" pitchFamily="34" charset="0"/>
            </a:endParaRPr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u rubriku ostalo upisati sve probleme u toku smene (kašnjenje, tehnički problemi ...)</a:t>
            </a:r>
            <a:endParaRPr lang="en-US" sz="2400" dirty="0"/>
          </a:p>
          <a:p>
            <a:pPr marL="118872" indent="0">
              <a:buNone/>
            </a:pPr>
            <a:endParaRPr lang="sr-Latn-RS" dirty="0"/>
          </a:p>
          <a:p>
            <a:pPr marL="118872" indent="0">
              <a:buNone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52400" y="304801"/>
            <a:ext cx="51916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Dnevni izveštaj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320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8872" indent="0">
              <a:buNone/>
            </a:pPr>
            <a:endParaRPr lang="sr-Latn-RS" dirty="0"/>
          </a:p>
          <a:p>
            <a:pPr marL="118872" indent="0">
              <a:buNone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76200" y="304801"/>
            <a:ext cx="52678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Dnevni izveštaj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6454" y="1502843"/>
            <a:ext cx="8270569" cy="5329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862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8872" indent="0">
              <a:buNone/>
            </a:pPr>
            <a:endParaRPr lang="sr-Latn-RS" dirty="0"/>
          </a:p>
          <a:p>
            <a:pPr marL="118872" indent="0">
              <a:buNone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76200" y="304801"/>
            <a:ext cx="52678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Dnevni izveštaj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21" t="3256" r="52833" b="53855"/>
          <a:stretch/>
        </p:blipFill>
        <p:spPr>
          <a:xfrm>
            <a:off x="1980530" y="1600200"/>
            <a:ext cx="8230940" cy="503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61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76C45B-C960-0E96-3707-94D445B3CD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BE651D3-92E6-A1C9-F65C-9EDDA23D07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8872" indent="0">
              <a:buNone/>
            </a:pPr>
            <a:endParaRPr lang="sr-Latn-RS" dirty="0"/>
          </a:p>
          <a:p>
            <a:pPr marL="118872" indent="0">
              <a:buNone/>
            </a:pP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B987773-5349-F3CF-AE48-C7780835AA86}"/>
              </a:ext>
            </a:extLst>
          </p:cNvPr>
          <p:cNvSpPr/>
          <p:nvPr/>
        </p:nvSpPr>
        <p:spPr>
          <a:xfrm>
            <a:off x="76200" y="304801"/>
            <a:ext cx="52678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Dnevni izveštaj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92416D-3847-1950-EA9A-C65F45DFD5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343" y="1557148"/>
            <a:ext cx="8993314" cy="5272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63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1524000"/>
            <a:ext cx="11658600" cy="5181601"/>
          </a:xfrm>
        </p:spPr>
        <p:txBody>
          <a:bodyPr>
            <a:normAutofit/>
          </a:bodyPr>
          <a:lstStyle/>
          <a:p>
            <a:pPr>
              <a:buClrTx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</a:rPr>
              <a:t>rad na projektu</a:t>
            </a:r>
          </a:p>
          <a:p>
            <a:pPr marL="444500" indent="0" algn="just">
              <a:buNone/>
            </a:pPr>
            <a:endParaRPr lang="sr-Latn-CS" sz="1400" dirty="0"/>
          </a:p>
          <a:p>
            <a:pPr marL="787400" indent="-342900" algn="just">
              <a:buClrTx/>
              <a:buFont typeface="Arial" pitchFamily="34" charset="0"/>
              <a:buChar char="•"/>
            </a:pPr>
            <a:r>
              <a:rPr lang="sr-Latn-CS" sz="2400" dirty="0"/>
              <a:t>na osnovu usvojenog koncepta samostalno izvršava operativnu pripremu, realizaciju i finalizaciju produkciono složenih pojedinačnih projekata na osnovu instrukcija producenta</a:t>
            </a:r>
          </a:p>
          <a:p>
            <a:pPr marL="787400" indent="-342900" algn="just">
              <a:buClrTx/>
              <a:buFont typeface="Arial" pitchFamily="34" charset="0"/>
              <a:buChar char="•"/>
            </a:pPr>
            <a:endParaRPr lang="sr-Latn-CS" sz="1200" dirty="0"/>
          </a:p>
          <a:p>
            <a:pPr marL="787400" indent="-342900" algn="just">
              <a:buClrTx/>
              <a:buFont typeface="Arial" pitchFamily="34" charset="0"/>
              <a:buChar char="•"/>
            </a:pPr>
            <a:r>
              <a:rPr lang="sr-Latn-CS" sz="2400" dirty="0"/>
              <a:t>planskoj službi dostavlja tehničko - produkcione potrebe</a:t>
            </a:r>
          </a:p>
          <a:p>
            <a:pPr marL="787400" indent="-342900" algn="just">
              <a:buClrTx/>
              <a:buFont typeface="Arial" pitchFamily="34" charset="0"/>
              <a:buChar char="•"/>
            </a:pPr>
            <a:endParaRPr lang="sr-Latn-CS" sz="1200" dirty="0"/>
          </a:p>
          <a:p>
            <a:pPr marL="787400" indent="-342900" algn="just">
              <a:buClrTx/>
              <a:buFont typeface="Arial" pitchFamily="34" charset="0"/>
              <a:buChar char="•"/>
            </a:pPr>
            <a:r>
              <a:rPr lang="sr-Latn-CS" sz="2400" dirty="0"/>
              <a:t>koordinira radom ekipe realizacije</a:t>
            </a:r>
          </a:p>
          <a:p>
            <a:pPr marL="787400" indent="-342900" algn="just">
              <a:buClrTx/>
              <a:buFont typeface="Arial" pitchFamily="34" charset="0"/>
              <a:buChar char="•"/>
            </a:pPr>
            <a:endParaRPr lang="sr-Latn-CS" sz="1200" dirty="0"/>
          </a:p>
          <a:p>
            <a:pPr marL="787400" indent="-342900" algn="just">
              <a:buClrTx/>
              <a:buFont typeface="Arial" pitchFamily="34" charset="0"/>
              <a:buChar char="•"/>
            </a:pPr>
            <a:r>
              <a:rPr lang="sr-Latn-CS" sz="2400" dirty="0"/>
              <a:t>ažurira prispele ugovore, fakture i ostale finansijsko-materijalne obaveze i dostavlja ih producentu projekta</a:t>
            </a:r>
          </a:p>
          <a:p>
            <a:pPr marL="787400" indent="-342900" algn="just">
              <a:buClrTx/>
              <a:buFont typeface="Arial" pitchFamily="34" charset="0"/>
              <a:buChar char="•"/>
            </a:pPr>
            <a:endParaRPr lang="sr-Latn-CS" sz="1200" dirty="0"/>
          </a:p>
          <a:p>
            <a:pPr marL="787400" indent="-342900" algn="just">
              <a:buClrTx/>
              <a:buFont typeface="Arial" pitchFamily="34" charset="0"/>
              <a:buChar char="•"/>
            </a:pPr>
            <a:r>
              <a:rPr lang="sr-Latn-CS" sz="2400" dirty="0"/>
              <a:t>koordinira rad organizatora</a:t>
            </a:r>
          </a:p>
          <a:p>
            <a:pPr marL="444500" indent="0" algn="just">
              <a:buNone/>
            </a:pPr>
            <a:endParaRPr lang="en-US" sz="2600" dirty="0"/>
          </a:p>
          <a:p>
            <a:pPr marL="118872" indent="0">
              <a:buNone/>
            </a:pPr>
            <a:endParaRPr lang="en-US" dirty="0"/>
          </a:p>
          <a:p>
            <a:pPr marL="118872" indent="0">
              <a:buNone/>
            </a:pPr>
            <a:endParaRPr lang="sr-Latn-RS" dirty="0"/>
          </a:p>
          <a:p>
            <a:pPr marL="118872" indent="0">
              <a:buNone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52400" y="381001"/>
            <a:ext cx="50877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Na projektu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44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8872" indent="0">
              <a:buNone/>
            </a:pPr>
            <a:endParaRPr lang="sr-Latn-RS" dirty="0"/>
          </a:p>
          <a:p>
            <a:pPr marL="118872" indent="0">
              <a:buNone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76200" y="304801"/>
            <a:ext cx="52678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Dnevni izveštaj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07927B-745D-D9D4-BC7A-47FF6B5960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90820"/>
            <a:ext cx="8010144" cy="667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162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Saradnici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775192"/>
            <a:ext cx="10058400" cy="4625609"/>
          </a:xfrm>
        </p:spPr>
        <p:txBody>
          <a:bodyPr/>
          <a:lstStyle/>
          <a:p>
            <a:pPr marL="118872" indent="0">
              <a:buNone/>
            </a:pPr>
            <a:endParaRPr lang="en-US" dirty="0"/>
          </a:p>
          <a:p>
            <a:pPr marL="118872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/>
              <a:t>Dežurni urednik</a:t>
            </a:r>
            <a:endParaRPr lang="en-US" sz="2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hr-HR" sz="2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/>
              <a:t>Sekretar DESK-a</a:t>
            </a:r>
            <a:endParaRPr lang="en-US" sz="2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hr-HR" sz="2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Planer</a:t>
            </a:r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hr-HR" sz="2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Sekretar produkcije</a:t>
            </a:r>
            <a:endParaRPr lang="en-US" sz="1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2600" y="2590800"/>
            <a:ext cx="4108450" cy="2783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775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524001"/>
            <a:ext cx="11125200" cy="5181600"/>
          </a:xfrm>
        </p:spPr>
        <p:txBody>
          <a:bodyPr>
            <a:normAutofit fontScale="62500" lnSpcReduction="20000"/>
          </a:bodyPr>
          <a:lstStyle/>
          <a:p>
            <a:pPr>
              <a:buClrTx/>
              <a:buFont typeface="Wingdings" pitchFamily="2" charset="2"/>
              <a:buChar char="q"/>
            </a:pPr>
            <a:r>
              <a:rPr lang="sr-Latn-RS" sz="3800" b="1" dirty="0">
                <a:solidFill>
                  <a:srgbClr val="C00000"/>
                </a:solidFill>
              </a:rPr>
              <a:t>vođa smene u  TV </a:t>
            </a:r>
          </a:p>
          <a:p>
            <a:pPr marL="444500" indent="0" algn="just">
              <a:buNone/>
            </a:pPr>
            <a:endParaRPr lang="sr-Latn-RS" sz="1600" dirty="0"/>
          </a:p>
          <a:p>
            <a:pPr marL="444500" indent="0" algn="just">
              <a:buNone/>
            </a:pPr>
            <a:r>
              <a:rPr lang="sr-Latn-RS" sz="3800" dirty="0"/>
              <a:t>- šef proizvodno-tehničke ekipe realizacije za proizvodnju i emitovanje TV programa</a:t>
            </a:r>
          </a:p>
          <a:p>
            <a:pPr marL="444500" indent="0" algn="just">
              <a:buNone/>
            </a:pPr>
            <a:endParaRPr lang="sr-Latn-RS" sz="1600" dirty="0"/>
          </a:p>
          <a:p>
            <a:pPr marL="901700" indent="-457200" algn="just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sr-Latn-RS" sz="3800" dirty="0" err="1"/>
              <a:t>r</a:t>
            </a:r>
            <a:r>
              <a:rPr lang="en-US" sz="3800" dirty="0" err="1"/>
              <a:t>ukovodi</a:t>
            </a:r>
            <a:r>
              <a:rPr lang="en-US" sz="3800" dirty="0"/>
              <a:t> </a:t>
            </a:r>
            <a:r>
              <a:rPr lang="en-US" sz="3800" dirty="0" err="1"/>
              <a:t>radom</a:t>
            </a:r>
            <a:r>
              <a:rPr lang="en-US" sz="3800" dirty="0"/>
              <a:t> </a:t>
            </a:r>
            <a:r>
              <a:rPr lang="en-US" sz="3800" dirty="0" err="1"/>
              <a:t>mobilnih</a:t>
            </a:r>
            <a:r>
              <a:rPr lang="en-US" sz="3800" dirty="0"/>
              <a:t> </a:t>
            </a:r>
            <a:r>
              <a:rPr lang="en-US" sz="3800" dirty="0" err="1"/>
              <a:t>ekipa</a:t>
            </a:r>
            <a:endParaRPr lang="sr-Latn-RS" sz="3800" dirty="0"/>
          </a:p>
          <a:p>
            <a:pPr marL="444500" indent="0" algn="just">
              <a:lnSpc>
                <a:spcPct val="120000"/>
              </a:lnSpc>
              <a:buClrTx/>
              <a:buNone/>
            </a:pPr>
            <a:endParaRPr lang="sr-Latn-RS" sz="2200" dirty="0"/>
          </a:p>
          <a:p>
            <a:pPr marL="901700" indent="-457200" algn="just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sr-Latn-RS" sz="3800" dirty="0" err="1"/>
              <a:t>k</a:t>
            </a:r>
            <a:r>
              <a:rPr lang="en-US" sz="3800" dirty="0" err="1"/>
              <a:t>ontroliše</a:t>
            </a:r>
            <a:r>
              <a:rPr lang="en-US" sz="3800" dirty="0"/>
              <a:t> rad </a:t>
            </a:r>
            <a:r>
              <a:rPr lang="en-US" sz="3800" dirty="0" err="1"/>
              <a:t>proizvodno-tehničke</a:t>
            </a:r>
            <a:r>
              <a:rPr lang="en-US" sz="3800" dirty="0"/>
              <a:t> </a:t>
            </a:r>
            <a:r>
              <a:rPr lang="en-US" sz="3800" dirty="0" err="1"/>
              <a:t>ekipe</a:t>
            </a:r>
            <a:r>
              <a:rPr lang="en-US" sz="3800" dirty="0"/>
              <a:t> </a:t>
            </a:r>
            <a:r>
              <a:rPr lang="en-US" sz="3800" dirty="0" err="1"/>
              <a:t>realizacije</a:t>
            </a:r>
            <a:r>
              <a:rPr lang="en-US" sz="3800" dirty="0"/>
              <a:t>:</a:t>
            </a:r>
          </a:p>
          <a:p>
            <a:pPr marL="1252538" indent="-177800" algn="just">
              <a:lnSpc>
                <a:spcPct val="120000"/>
              </a:lnSpc>
              <a:buNone/>
            </a:pPr>
            <a:r>
              <a:rPr lang="en-US" sz="3800" dirty="0"/>
              <a:t>-	</a:t>
            </a:r>
            <a:r>
              <a:rPr lang="en-US" sz="3800" dirty="0" err="1"/>
              <a:t>prisustvo</a:t>
            </a:r>
            <a:r>
              <a:rPr lang="en-US" sz="3800" dirty="0"/>
              <a:t> </a:t>
            </a:r>
            <a:r>
              <a:rPr lang="en-US" sz="3800" dirty="0" err="1"/>
              <a:t>ekipe</a:t>
            </a:r>
            <a:endParaRPr lang="en-US" sz="3800" dirty="0"/>
          </a:p>
          <a:p>
            <a:pPr marL="1252538" indent="-177800" algn="just">
              <a:lnSpc>
                <a:spcPct val="120000"/>
              </a:lnSpc>
              <a:buNone/>
            </a:pPr>
            <a:r>
              <a:rPr lang="en-US" sz="3800" dirty="0"/>
              <a:t>-	</a:t>
            </a:r>
            <a:r>
              <a:rPr lang="en-US" sz="3800" dirty="0" err="1"/>
              <a:t>izvršavanje</a:t>
            </a:r>
            <a:r>
              <a:rPr lang="en-US" sz="3800" dirty="0"/>
              <a:t> </a:t>
            </a:r>
            <a:r>
              <a:rPr lang="en-US" sz="3800" dirty="0" err="1"/>
              <a:t>radnih</a:t>
            </a:r>
            <a:r>
              <a:rPr lang="en-US" sz="3800" dirty="0"/>
              <a:t> </a:t>
            </a:r>
            <a:r>
              <a:rPr lang="en-US" sz="3800" dirty="0" err="1"/>
              <a:t>obaveza</a:t>
            </a:r>
            <a:endParaRPr lang="en-US" sz="3800" dirty="0"/>
          </a:p>
          <a:p>
            <a:pPr marL="444500" indent="0" algn="just">
              <a:buNone/>
            </a:pPr>
            <a:endParaRPr lang="en-US" sz="2900" dirty="0"/>
          </a:p>
          <a:p>
            <a:pPr marL="901700" indent="-457200" algn="just">
              <a:buClrTx/>
              <a:buFont typeface="Arial" pitchFamily="34" charset="0"/>
              <a:buChar char="•"/>
            </a:pPr>
            <a:r>
              <a:rPr lang="sr-Latn-RS" sz="3800" dirty="0" err="1"/>
              <a:t>k</a:t>
            </a:r>
            <a:r>
              <a:rPr lang="en-US" sz="3800" dirty="0" err="1"/>
              <a:t>ontroliše</a:t>
            </a:r>
            <a:r>
              <a:rPr lang="en-US" sz="3800" dirty="0"/>
              <a:t> rad </a:t>
            </a:r>
            <a:r>
              <a:rPr lang="en-US" sz="3800" dirty="0" err="1"/>
              <a:t>studija</a:t>
            </a:r>
            <a:r>
              <a:rPr lang="en-US" sz="3800" dirty="0"/>
              <a:t> i </a:t>
            </a:r>
            <a:r>
              <a:rPr lang="en-US" sz="3800" dirty="0" err="1"/>
              <a:t>režije</a:t>
            </a:r>
            <a:r>
              <a:rPr lang="en-US" sz="3800" dirty="0"/>
              <a:t>:</a:t>
            </a:r>
          </a:p>
          <a:p>
            <a:pPr marL="1252538" indent="-177800" algn="just">
              <a:lnSpc>
                <a:spcPct val="120000"/>
              </a:lnSpc>
              <a:buNone/>
            </a:pPr>
            <a:r>
              <a:rPr lang="en-US" sz="3800" dirty="0"/>
              <a:t>-	</a:t>
            </a:r>
            <a:r>
              <a:rPr lang="en-US" sz="3800" dirty="0" err="1"/>
              <a:t>prisustvo</a:t>
            </a:r>
            <a:r>
              <a:rPr lang="en-US" sz="3800" dirty="0"/>
              <a:t> </a:t>
            </a:r>
            <a:r>
              <a:rPr lang="en-US" sz="3800" dirty="0" err="1"/>
              <a:t>ekipe</a:t>
            </a:r>
            <a:r>
              <a:rPr lang="en-US" sz="3800" dirty="0"/>
              <a:t> </a:t>
            </a:r>
            <a:r>
              <a:rPr lang="en-US" sz="3800" dirty="0" err="1"/>
              <a:t>studija</a:t>
            </a:r>
            <a:endParaRPr lang="en-US" sz="3800" dirty="0"/>
          </a:p>
          <a:p>
            <a:pPr marL="1074738" indent="0" algn="just">
              <a:lnSpc>
                <a:spcPct val="120000"/>
              </a:lnSpc>
              <a:buNone/>
            </a:pPr>
            <a:r>
              <a:rPr lang="sr-Latn-RS" sz="3800" dirty="0"/>
              <a:t>-  </a:t>
            </a:r>
            <a:r>
              <a:rPr lang="en-US" sz="3800" dirty="0" err="1"/>
              <a:t>poštovanje</a:t>
            </a:r>
            <a:r>
              <a:rPr lang="en-US" sz="3800" dirty="0"/>
              <a:t> </a:t>
            </a:r>
            <a:r>
              <a:rPr lang="en-US" sz="3800" dirty="0" err="1"/>
              <a:t>termina</a:t>
            </a:r>
            <a:endParaRPr lang="sr-Latn-RS" sz="3800" dirty="0"/>
          </a:p>
          <a:p>
            <a:pPr marL="1417638" indent="-342900" algn="just">
              <a:buFontTx/>
              <a:buChar char="-"/>
            </a:pPr>
            <a:endParaRPr lang="en-US" sz="2100" dirty="0"/>
          </a:p>
          <a:p>
            <a:pPr marL="1527175" indent="-187325" algn="just">
              <a:lnSpc>
                <a:spcPct val="120000"/>
              </a:lnSpc>
              <a:buNone/>
            </a:pPr>
            <a:r>
              <a:rPr lang="en-US" sz="3800" dirty="0"/>
              <a:t>1.</a:t>
            </a:r>
            <a:r>
              <a:rPr lang="sr-Latn-RS" sz="3800" dirty="0"/>
              <a:t> </a:t>
            </a:r>
            <a:r>
              <a:rPr lang="en-US" sz="3800" dirty="0" err="1"/>
              <a:t>poštovanje</a:t>
            </a:r>
            <a:r>
              <a:rPr lang="en-US" sz="3800" dirty="0"/>
              <a:t> </a:t>
            </a:r>
            <a:r>
              <a:rPr lang="en-US" sz="3800" dirty="0" err="1"/>
              <a:t>satnice</a:t>
            </a:r>
            <a:r>
              <a:rPr lang="en-US" sz="3800" dirty="0"/>
              <a:t> </a:t>
            </a:r>
            <a:r>
              <a:rPr lang="en-US" sz="3800" dirty="0" err="1"/>
              <a:t>nameštanja</a:t>
            </a:r>
            <a:r>
              <a:rPr lang="en-US" sz="3800" dirty="0"/>
              <a:t> </a:t>
            </a:r>
            <a:r>
              <a:rPr lang="en-US" sz="3800" dirty="0" err="1"/>
              <a:t>dekora</a:t>
            </a:r>
            <a:endParaRPr lang="en-US" sz="3800" dirty="0"/>
          </a:p>
          <a:p>
            <a:pPr marL="1527175" indent="-187325" algn="just">
              <a:lnSpc>
                <a:spcPct val="120000"/>
              </a:lnSpc>
              <a:buNone/>
            </a:pPr>
            <a:r>
              <a:rPr lang="en-US" sz="3800" dirty="0"/>
              <a:t>2.</a:t>
            </a:r>
            <a:r>
              <a:rPr lang="sr-Latn-RS" sz="3800" dirty="0"/>
              <a:t> </a:t>
            </a:r>
            <a:r>
              <a:rPr lang="en-US" sz="3800" dirty="0" err="1"/>
              <a:t>poštovanje</a:t>
            </a:r>
            <a:r>
              <a:rPr lang="en-US" sz="3800" dirty="0"/>
              <a:t> </a:t>
            </a:r>
            <a:r>
              <a:rPr lang="en-US" sz="3800" dirty="0" err="1"/>
              <a:t>satnice</a:t>
            </a:r>
            <a:r>
              <a:rPr lang="en-US" sz="3800" dirty="0"/>
              <a:t> </a:t>
            </a:r>
            <a:r>
              <a:rPr lang="en-US" sz="3800" dirty="0" err="1"/>
              <a:t>nameštanja</a:t>
            </a:r>
            <a:r>
              <a:rPr lang="en-US" sz="3800" dirty="0"/>
              <a:t> </a:t>
            </a:r>
            <a:r>
              <a:rPr lang="en-US" sz="3800" dirty="0" err="1"/>
              <a:t>svetla</a:t>
            </a:r>
            <a:endParaRPr lang="en-US" sz="3800" dirty="0"/>
          </a:p>
          <a:p>
            <a:pPr marL="1527175" indent="-187325" algn="just">
              <a:lnSpc>
                <a:spcPct val="120000"/>
              </a:lnSpc>
              <a:buNone/>
            </a:pPr>
            <a:r>
              <a:rPr lang="en-US" sz="3800" dirty="0"/>
              <a:t>3.</a:t>
            </a:r>
            <a:r>
              <a:rPr lang="sr-Latn-RS" sz="3800" dirty="0"/>
              <a:t> </a:t>
            </a:r>
            <a:r>
              <a:rPr lang="en-US" sz="3800" dirty="0" err="1"/>
              <a:t>poštovanje</a:t>
            </a:r>
            <a:r>
              <a:rPr lang="en-US" sz="3800" dirty="0"/>
              <a:t> </a:t>
            </a:r>
            <a:r>
              <a:rPr lang="en-US" sz="3800" dirty="0" err="1"/>
              <a:t>satnice</a:t>
            </a:r>
            <a:r>
              <a:rPr lang="en-US" sz="3800" dirty="0"/>
              <a:t> </a:t>
            </a:r>
            <a:r>
              <a:rPr lang="en-US" sz="3800" dirty="0" err="1"/>
              <a:t>snimanja</a:t>
            </a:r>
            <a:r>
              <a:rPr lang="en-US" sz="3800" dirty="0"/>
              <a:t>/</a:t>
            </a:r>
            <a:r>
              <a:rPr lang="en-US" sz="3800" dirty="0" err="1"/>
              <a:t>živog</a:t>
            </a:r>
            <a:r>
              <a:rPr lang="en-US" sz="3800" dirty="0"/>
              <a:t> </a:t>
            </a:r>
            <a:r>
              <a:rPr lang="en-US" sz="3800" dirty="0" err="1"/>
              <a:t>emitovanja</a:t>
            </a:r>
            <a:endParaRPr lang="en-US" sz="3800" dirty="0"/>
          </a:p>
          <a:p>
            <a:endParaRPr lang="en-US" dirty="0"/>
          </a:p>
          <a:p>
            <a:pPr marL="118872" indent="0">
              <a:buNone/>
            </a:pPr>
            <a:endParaRPr lang="sr-Latn-RS" dirty="0"/>
          </a:p>
          <a:p>
            <a:pPr marL="118872" indent="0"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52400" y="381001"/>
            <a:ext cx="36315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... u TV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63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1524001"/>
            <a:ext cx="11887200" cy="5257800"/>
          </a:xfrm>
        </p:spPr>
        <p:txBody>
          <a:bodyPr>
            <a:noAutofit/>
          </a:bodyPr>
          <a:lstStyle/>
          <a:p>
            <a:pPr marL="901700" indent="-457200" algn="just">
              <a:buClrTx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Kontroliše rad montaže:</a:t>
            </a:r>
          </a:p>
          <a:p>
            <a:pPr marL="444500" indent="0" algn="just">
              <a:buNone/>
            </a:pPr>
            <a:r>
              <a:rPr lang="sr-Latn-RS" sz="2000" dirty="0">
                <a:latin typeface="Corbel" pitchFamily="34" charset="0"/>
              </a:rPr>
              <a:t>		</a:t>
            </a:r>
            <a:r>
              <a:rPr lang="vi-VN" sz="2400" dirty="0">
                <a:latin typeface="Corbel" pitchFamily="34" charset="0"/>
              </a:rPr>
              <a:t>-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prisustvo montažera</a:t>
            </a:r>
          </a:p>
          <a:p>
            <a:pPr marL="444500" indent="0" algn="just">
              <a:buNone/>
            </a:pPr>
            <a:r>
              <a:rPr lang="sr-Latn-RS" sz="2400" dirty="0">
                <a:latin typeface="Corbel" pitchFamily="34" charset="0"/>
              </a:rPr>
              <a:t>		</a:t>
            </a:r>
            <a:r>
              <a:rPr lang="vi-VN" sz="2400" dirty="0">
                <a:latin typeface="Corbel" pitchFamily="34" charset="0"/>
              </a:rPr>
              <a:t>-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poštovanje termina</a:t>
            </a:r>
          </a:p>
          <a:p>
            <a:pPr marL="444500" indent="0" algn="just">
              <a:buNone/>
            </a:pPr>
            <a:r>
              <a:rPr lang="sr-Latn-RS" sz="2400" dirty="0">
                <a:latin typeface="Corbel" pitchFamily="34" charset="0"/>
              </a:rPr>
              <a:t>		</a:t>
            </a:r>
            <a:r>
              <a:rPr lang="vi-VN" sz="2400" dirty="0">
                <a:latin typeface="Corbel" pitchFamily="34" charset="0"/>
              </a:rPr>
              <a:t>-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poštovanje kućnog reda montaže</a:t>
            </a:r>
            <a:endParaRPr lang="sr-Latn-RS" sz="24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vi-VN" sz="2000" dirty="0">
              <a:latin typeface="Corbel" pitchFamily="34" charset="0"/>
            </a:endParaRPr>
          </a:p>
          <a:p>
            <a:pPr marL="901700" indent="-457200" algn="just">
              <a:buClrTx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Kontroliše realizaciju (snimanje, montaža, emitovanje):</a:t>
            </a:r>
          </a:p>
          <a:p>
            <a:pPr marL="1793875" indent="-1349375" algn="just">
              <a:buNone/>
            </a:pPr>
            <a:r>
              <a:rPr lang="sr-Latn-RS" sz="2000" dirty="0">
                <a:latin typeface="Corbel" pitchFamily="34" charset="0"/>
              </a:rPr>
              <a:t>	</a:t>
            </a:r>
            <a:r>
              <a:rPr lang="sr-Latn-RS" sz="2400" dirty="0">
                <a:latin typeface="Corbel" pitchFamily="34" charset="0"/>
              </a:rPr>
              <a:t>	</a:t>
            </a:r>
            <a:r>
              <a:rPr lang="vi-VN" sz="2400" dirty="0">
                <a:latin typeface="Corbel" pitchFamily="34" charset="0"/>
              </a:rPr>
              <a:t>-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na zahtev autora (urednika/voditelja) dostavlja službi obezbeđenja spisak </a:t>
            </a:r>
            <a:r>
              <a:rPr lang="sr-Latn-RS" sz="2400" dirty="0">
                <a:latin typeface="Corbel" pitchFamily="34" charset="0"/>
              </a:rPr>
              <a:t> 	   </a:t>
            </a:r>
            <a:r>
              <a:rPr lang="vi-VN" sz="2400" dirty="0">
                <a:latin typeface="Corbel" pitchFamily="34" charset="0"/>
              </a:rPr>
              <a:t>gostiju/izvođača za ulazak u studio</a:t>
            </a:r>
            <a:endParaRPr lang="sr-Latn-RS" sz="2400" dirty="0">
              <a:latin typeface="Corbel" pitchFamily="34" charset="0"/>
            </a:endParaRPr>
          </a:p>
          <a:p>
            <a:pPr marL="444500" indent="0" algn="just">
              <a:buNone/>
            </a:pPr>
            <a:r>
              <a:rPr lang="sr-Latn-RS" sz="2400" dirty="0">
                <a:latin typeface="Corbel" pitchFamily="34" charset="0"/>
              </a:rPr>
              <a:t>		</a:t>
            </a:r>
            <a:r>
              <a:rPr lang="vi-VN" sz="2400" dirty="0">
                <a:latin typeface="Corbel" pitchFamily="34" charset="0"/>
              </a:rPr>
              <a:t>-</a:t>
            </a:r>
            <a:r>
              <a:rPr lang="sr-Latn-RS" sz="2400" dirty="0">
                <a:latin typeface="Corbel" pitchFamily="34" charset="0"/>
              </a:rPr>
              <a:t>  </a:t>
            </a:r>
            <a:r>
              <a:rPr lang="vi-VN" sz="2400" dirty="0">
                <a:latin typeface="Corbel" pitchFamily="34" charset="0"/>
              </a:rPr>
              <a:t>skraćuje/produžava termine u slučaju potrebe</a:t>
            </a:r>
            <a:endParaRPr lang="sr-Latn-RS" sz="2400" dirty="0">
              <a:latin typeface="Corbel" pitchFamily="34" charset="0"/>
            </a:endParaRPr>
          </a:p>
          <a:p>
            <a:pPr marL="444500" indent="0" algn="just" defTabSz="1793875">
              <a:buNone/>
            </a:pPr>
            <a:r>
              <a:rPr lang="sr-Latn-RS" sz="2400" dirty="0">
                <a:latin typeface="Corbel" pitchFamily="34" charset="0"/>
              </a:rPr>
              <a:t>	</a:t>
            </a:r>
            <a:r>
              <a:rPr lang="vi-VN" sz="2400" dirty="0">
                <a:latin typeface="Corbel" pitchFamily="34" charset="0"/>
              </a:rPr>
              <a:t>-</a:t>
            </a:r>
            <a:r>
              <a:rPr lang="sr-Latn-RS" sz="2400" dirty="0">
                <a:latin typeface="Corbel" pitchFamily="34" charset="0"/>
              </a:rPr>
              <a:t>  </a:t>
            </a:r>
            <a:r>
              <a:rPr lang="vi-VN" sz="2400" dirty="0">
                <a:latin typeface="Corbel" pitchFamily="34" charset="0"/>
              </a:rPr>
              <a:t>proverava korišćenje termina u režiji i studiju na osnovu dnevnog plana</a:t>
            </a:r>
            <a:endParaRPr lang="sr-Latn-RS" sz="2400" dirty="0">
              <a:latin typeface="Corbel" pitchFamily="34" charset="0"/>
            </a:endParaRPr>
          </a:p>
          <a:p>
            <a:pPr marL="1793875" indent="-1349375" algn="just">
              <a:buNone/>
            </a:pPr>
            <a:r>
              <a:rPr lang="sr-Latn-RS" sz="2400" dirty="0">
                <a:latin typeface="Corbel" pitchFamily="34" charset="0"/>
              </a:rPr>
              <a:t>		</a:t>
            </a:r>
            <a:r>
              <a:rPr lang="vi-VN" sz="2400" dirty="0">
                <a:latin typeface="Corbel" pitchFamily="34" charset="0"/>
              </a:rPr>
              <a:t>-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preuzima brigu o dnevnim vanrednim poslovima u režiji, studiju, grafičkoj </a:t>
            </a:r>
            <a:r>
              <a:rPr lang="sr-Latn-RS" sz="2400" dirty="0">
                <a:latin typeface="Corbel" pitchFamily="34" charset="0"/>
              </a:rPr>
              <a:t> 	    </a:t>
            </a:r>
            <a:r>
              <a:rPr lang="vi-VN" sz="2400" dirty="0">
                <a:latin typeface="Corbel" pitchFamily="34" charset="0"/>
              </a:rPr>
              <a:t>stanici i montažama </a:t>
            </a:r>
          </a:p>
          <a:p>
            <a:pPr marL="444500" indent="0" algn="just">
              <a:buNone/>
            </a:pPr>
            <a:r>
              <a:rPr lang="sr-Latn-RS" sz="1800" dirty="0">
                <a:latin typeface="Corbel" pitchFamily="34" charset="0"/>
              </a:rPr>
              <a:t>						</a:t>
            </a:r>
            <a:endParaRPr lang="en-US" sz="1800" dirty="0">
              <a:latin typeface="Corbel" pitchFamily="34" charset="0"/>
            </a:endParaRPr>
          </a:p>
          <a:p>
            <a:pPr marL="118872" indent="0">
              <a:buNone/>
            </a:pPr>
            <a:endParaRPr lang="sr-Latn-RS" sz="2000" dirty="0">
              <a:latin typeface="Corbel" pitchFamily="34" charset="0"/>
            </a:endParaRPr>
          </a:p>
          <a:p>
            <a:pPr marL="118872" indent="0">
              <a:buNone/>
            </a:pPr>
            <a:endParaRPr lang="en-US" sz="2000" dirty="0">
              <a:latin typeface="Corbe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2400" y="457201"/>
            <a:ext cx="35553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... u TV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82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1600201"/>
            <a:ext cx="11582400" cy="5181599"/>
          </a:xfrm>
        </p:spPr>
        <p:txBody>
          <a:bodyPr>
            <a:normAutofit/>
          </a:bodyPr>
          <a:lstStyle/>
          <a:p>
            <a:pPr marL="1016000" indent="-571500" algn="just">
              <a:buClrTx/>
              <a:buFont typeface="Arial" pitchFamily="34" charset="0"/>
              <a:buChar char="•"/>
            </a:pPr>
            <a:endParaRPr lang="sr-Latn-RS" sz="2400" dirty="0">
              <a:latin typeface="Corbel" pitchFamily="34" charset="0"/>
            </a:endParaRPr>
          </a:p>
          <a:p>
            <a:pPr marL="787400" indent="-342900">
              <a:buClrTx/>
              <a:buFont typeface="Arial" pitchFamily="34" charset="0"/>
              <a:buChar char="•"/>
            </a:pPr>
            <a:endParaRPr lang="vi-VN" sz="1200" dirty="0">
              <a:latin typeface="Corbel" pitchFamily="34" charset="0"/>
            </a:endParaRPr>
          </a:p>
          <a:p>
            <a:pPr marL="1016000" indent="-571500" algn="just">
              <a:buClrTx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u saradnji sa sekretarom režije, proverava satnicu emitovanja tekućeg programa (vremensko odstupanje od planiranog)</a:t>
            </a:r>
            <a:endParaRPr lang="sr-Latn-RS" sz="2400" dirty="0">
              <a:latin typeface="Corbel" pitchFamily="34" charset="0"/>
            </a:endParaRPr>
          </a:p>
          <a:p>
            <a:pPr marL="787400" indent="-342900">
              <a:buClrTx/>
              <a:buFont typeface="Arial" pitchFamily="34" charset="0"/>
              <a:buChar char="•"/>
            </a:pPr>
            <a:endParaRPr lang="vi-VN" sz="1200" dirty="0">
              <a:latin typeface="Corbel" pitchFamily="34" charset="0"/>
            </a:endParaRPr>
          </a:p>
          <a:p>
            <a:pPr marL="1016000" indent="-571500">
              <a:buClrTx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kontroliše rad satelitske režije</a:t>
            </a:r>
            <a:endParaRPr lang="sr-Latn-RS" sz="2400" dirty="0">
              <a:latin typeface="Corbel" pitchFamily="34" charset="0"/>
            </a:endParaRPr>
          </a:p>
          <a:p>
            <a:pPr marL="787400" indent="-342900">
              <a:buClrTx/>
              <a:buFont typeface="Arial" pitchFamily="34" charset="0"/>
              <a:buChar char="•"/>
            </a:pPr>
            <a:endParaRPr lang="vi-VN" sz="1200" dirty="0">
              <a:latin typeface="Corbel" pitchFamily="34" charset="0"/>
            </a:endParaRPr>
          </a:p>
          <a:p>
            <a:pPr marL="1016000" indent="-571500" algn="just">
              <a:buClrTx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sa realizatorom satelitskog prijema u režiji satelitskog prijema (externalu) proverava da li se snimanje obavlja po planu </a:t>
            </a:r>
            <a:endParaRPr lang="sr-Latn-RS" sz="2400" dirty="0">
              <a:latin typeface="Corbel" pitchFamily="34" charset="0"/>
            </a:endParaRPr>
          </a:p>
          <a:p>
            <a:pPr marL="787400" indent="-342900">
              <a:buClrTx/>
              <a:buFont typeface="Arial" pitchFamily="34" charset="0"/>
              <a:buChar char="•"/>
            </a:pPr>
            <a:endParaRPr lang="vi-VN" sz="1200" dirty="0">
              <a:latin typeface="Corbel" pitchFamily="34" charset="0"/>
            </a:endParaRPr>
          </a:p>
          <a:p>
            <a:pPr marL="1016000" indent="-571500" algn="just">
              <a:buClrTx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prilikom sastavljanja dnevnog izveštaja za tekući dan unosi eventualne vanredne zahteve kako za studio i režiju, tako i za montaže i grafičku stanicu</a:t>
            </a:r>
          </a:p>
          <a:p>
            <a:pPr marL="444500" indent="0" algn="just">
              <a:buNone/>
            </a:pPr>
            <a:endParaRPr lang="en-US" sz="2600" dirty="0"/>
          </a:p>
          <a:p>
            <a:endParaRPr lang="en-US" dirty="0"/>
          </a:p>
          <a:p>
            <a:pPr marL="118872" indent="0">
              <a:buNone/>
            </a:pPr>
            <a:endParaRPr lang="sr-Latn-RS" dirty="0"/>
          </a:p>
          <a:p>
            <a:pPr marL="118872" indent="0">
              <a:buNone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6200" y="304801"/>
            <a:ext cx="37077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... u TV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84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600201"/>
            <a:ext cx="11506200" cy="5181599"/>
          </a:xfrm>
        </p:spPr>
        <p:txBody>
          <a:bodyPr>
            <a:normAutofit/>
          </a:bodyPr>
          <a:lstStyle/>
          <a:p>
            <a:pPr>
              <a:buClrTx/>
              <a:buFont typeface="Wingdings" pitchFamily="2" charset="2"/>
              <a:buChar char="§"/>
            </a:pPr>
            <a:r>
              <a:rPr lang="hr-HR" sz="2400" b="1" dirty="0"/>
              <a:t>Rad glavnog organizatora obavlja  se 24 časa neprekidno, u tri smene od po 8 sati:</a:t>
            </a:r>
          </a:p>
          <a:p>
            <a:pPr>
              <a:buClrTx/>
              <a:buFont typeface="Wingdings" pitchFamily="2" charset="2"/>
              <a:buChar char="§"/>
            </a:pPr>
            <a:endParaRPr lang="en-US" sz="1200" b="1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po dolasku na jutarnju smenu gl. organizator prvo proverava da li je realizovan plan razvoza i proverava prisustvo noćne ENG ekipe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12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proverava folder „poruke” (vanredne zahteve za prevoz zbog putovanja i sl.)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12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započinje (otvara) dnevni izveštaj za taj dan (planirani termini u studiju i režiji, kao i planirano ljudstvo na punktovima)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12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obilazi punktove i proverava prisustvo planiranih saradnika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12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proverava dnevni plan snimanja i prisustvo planiranih ENG ekipa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12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sa sekretarom deska utvrđuje dnevni plan (usled novih ili otkazanih ENG snimanja)</a:t>
            </a:r>
            <a:endParaRPr lang="en-US" sz="2400" dirty="0"/>
          </a:p>
          <a:p>
            <a:pPr marL="444500" indent="0" algn="just">
              <a:buNone/>
            </a:pPr>
            <a:endParaRPr lang="en-US" sz="2600" dirty="0"/>
          </a:p>
          <a:p>
            <a:endParaRPr lang="en-US" dirty="0"/>
          </a:p>
          <a:p>
            <a:pPr marL="118872" indent="0">
              <a:buNone/>
            </a:pPr>
            <a:endParaRPr lang="sr-Latn-RS" dirty="0"/>
          </a:p>
          <a:p>
            <a:pPr marL="118872" indent="0"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304801"/>
            <a:ext cx="37077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... u TV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41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600201"/>
            <a:ext cx="11353800" cy="5105399"/>
          </a:xfrm>
        </p:spPr>
        <p:txBody>
          <a:bodyPr>
            <a:normAutofit/>
          </a:bodyPr>
          <a:lstStyle/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utvrđuje vreme polaska na planirana snimanja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12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organizuje putovanja ENG ekipa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1200" dirty="0"/>
          </a:p>
          <a:p>
            <a:pPr lvl="0" algn="just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u slučaju vanrednih zahteva za angažovanje većeg broja ENG ekipa od planiranog, u dogovoru sa šefom grupacije ENG i šefom voznog parka angažuje dodatne ekipe i vanredno vozilo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hr-HR" sz="12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en-US" sz="2400" dirty="0" err="1"/>
              <a:t>po</a:t>
            </a:r>
            <a:r>
              <a:rPr lang="en-US" sz="2400" dirty="0"/>
              <a:t> </a:t>
            </a:r>
            <a:r>
              <a:rPr lang="en-US" sz="2400" dirty="0" err="1"/>
              <a:t>preuzimanju</a:t>
            </a:r>
            <a:r>
              <a:rPr lang="en-US" sz="2400" dirty="0"/>
              <a:t> </a:t>
            </a:r>
            <a:r>
              <a:rPr lang="en-US" sz="2400" dirty="0" err="1"/>
              <a:t>popodnevne</a:t>
            </a:r>
            <a:r>
              <a:rPr lang="en-US" sz="2400" dirty="0"/>
              <a:t> </a:t>
            </a:r>
            <a:r>
              <a:rPr lang="en-US" sz="2400" dirty="0" err="1"/>
              <a:t>smene</a:t>
            </a:r>
            <a:r>
              <a:rPr lang="en-US" sz="2400" dirty="0"/>
              <a:t> </a:t>
            </a:r>
            <a:r>
              <a:rPr lang="en-US" sz="2400" dirty="0" err="1"/>
              <a:t>obilazi</a:t>
            </a:r>
            <a:r>
              <a:rPr lang="en-US" sz="2400" dirty="0"/>
              <a:t> </a:t>
            </a:r>
            <a:r>
              <a:rPr lang="en-US" sz="2400" dirty="0" err="1"/>
              <a:t>sve</a:t>
            </a:r>
            <a:r>
              <a:rPr lang="en-US" sz="2400" dirty="0"/>
              <a:t> </a:t>
            </a:r>
            <a:r>
              <a:rPr lang="en-US" sz="2400" dirty="0" err="1"/>
              <a:t>punktove</a:t>
            </a:r>
            <a:r>
              <a:rPr lang="en-US" sz="2400" dirty="0"/>
              <a:t> i </a:t>
            </a:r>
            <a:r>
              <a:rPr lang="en-US" sz="2400" dirty="0" err="1"/>
              <a:t>proverava</a:t>
            </a:r>
            <a:r>
              <a:rPr lang="en-US" sz="2400" dirty="0"/>
              <a:t> </a:t>
            </a:r>
            <a:r>
              <a:rPr lang="en-US" sz="2400" dirty="0" err="1"/>
              <a:t>po</a:t>
            </a:r>
            <a:r>
              <a:rPr lang="en-US" sz="2400" dirty="0"/>
              <a:t> </a:t>
            </a:r>
            <a:r>
              <a:rPr lang="en-US" sz="2400" dirty="0" err="1"/>
              <a:t>dnevnom</a:t>
            </a:r>
            <a:r>
              <a:rPr lang="en-US" sz="2400" dirty="0"/>
              <a:t> </a:t>
            </a:r>
            <a:r>
              <a:rPr lang="en-US" sz="2400" dirty="0" err="1"/>
              <a:t>izveštaju</a:t>
            </a:r>
            <a:r>
              <a:rPr lang="en-US" sz="2400" dirty="0"/>
              <a:t> </a:t>
            </a:r>
            <a:r>
              <a:rPr lang="en-US" sz="2400" dirty="0" err="1"/>
              <a:t>prisustvo</a:t>
            </a:r>
            <a:r>
              <a:rPr lang="en-US" sz="2400" dirty="0"/>
              <a:t> </a:t>
            </a:r>
            <a:r>
              <a:rPr lang="en-US" sz="2400" dirty="0" err="1"/>
              <a:t>saradnika</a:t>
            </a:r>
            <a:endParaRPr lang="sr-Latn-RS" sz="24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12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en-US" sz="2400" dirty="0" err="1"/>
              <a:t>proverava</a:t>
            </a:r>
            <a:r>
              <a:rPr lang="en-US" sz="2400" dirty="0"/>
              <a:t> </a:t>
            </a:r>
            <a:r>
              <a:rPr lang="en-US" sz="2400" dirty="0" err="1"/>
              <a:t>termine</a:t>
            </a:r>
            <a:r>
              <a:rPr lang="en-US" sz="2400" dirty="0"/>
              <a:t> u </a:t>
            </a:r>
            <a:r>
              <a:rPr lang="en-US" sz="2400" dirty="0" err="1"/>
              <a:t>režiji</a:t>
            </a:r>
            <a:r>
              <a:rPr lang="en-US" sz="2400" dirty="0"/>
              <a:t> i </a:t>
            </a:r>
            <a:r>
              <a:rPr lang="en-US" sz="2400" dirty="0" err="1"/>
              <a:t>studiju</a:t>
            </a:r>
            <a:r>
              <a:rPr lang="en-US" sz="2400" dirty="0"/>
              <a:t>, </a:t>
            </a:r>
            <a:r>
              <a:rPr lang="en-US" sz="2400" dirty="0" err="1"/>
              <a:t>kao</a:t>
            </a:r>
            <a:r>
              <a:rPr lang="en-US" sz="2400" dirty="0"/>
              <a:t> i </a:t>
            </a:r>
            <a:r>
              <a:rPr lang="en-US" sz="2400" dirty="0" err="1"/>
              <a:t>poštovanje</a:t>
            </a:r>
            <a:r>
              <a:rPr lang="en-US" sz="2400" dirty="0"/>
              <a:t> </a:t>
            </a:r>
            <a:r>
              <a:rPr lang="en-US" sz="2400" dirty="0" err="1"/>
              <a:t>satnica</a:t>
            </a:r>
            <a:r>
              <a:rPr lang="en-US" sz="2400" dirty="0"/>
              <a:t> </a:t>
            </a:r>
            <a:r>
              <a:rPr lang="en-US" sz="2400" dirty="0" err="1"/>
              <a:t>nameštanja</a:t>
            </a:r>
            <a:r>
              <a:rPr lang="en-US" sz="2400" dirty="0"/>
              <a:t> </a:t>
            </a:r>
            <a:r>
              <a:rPr lang="en-US" sz="2400" dirty="0" err="1"/>
              <a:t>dekora</a:t>
            </a:r>
            <a:r>
              <a:rPr lang="en-US" sz="2400" dirty="0"/>
              <a:t>, </a:t>
            </a:r>
            <a:r>
              <a:rPr lang="en-US" sz="2400" dirty="0" err="1"/>
              <a:t>svetla</a:t>
            </a:r>
            <a:r>
              <a:rPr lang="en-US" sz="2400" dirty="0"/>
              <a:t> i </a:t>
            </a:r>
            <a:r>
              <a:rPr lang="en-US" sz="2400" dirty="0" err="1"/>
              <a:t>snimanja</a:t>
            </a:r>
            <a:r>
              <a:rPr lang="en-US" sz="2400" dirty="0"/>
              <a:t> (</a:t>
            </a:r>
            <a:r>
              <a:rPr lang="en-US" sz="2400" dirty="0" err="1"/>
              <a:t>živog</a:t>
            </a:r>
            <a:r>
              <a:rPr lang="en-US" sz="2400" dirty="0"/>
              <a:t> </a:t>
            </a:r>
            <a:r>
              <a:rPr lang="en-US" sz="2400" dirty="0" err="1"/>
              <a:t>emitovanja</a:t>
            </a:r>
            <a:r>
              <a:rPr lang="en-US" sz="2400" dirty="0"/>
              <a:t>), </a:t>
            </a:r>
            <a:r>
              <a:rPr lang="en-US" sz="2400" dirty="0" err="1"/>
              <a:t>kao</a:t>
            </a:r>
            <a:r>
              <a:rPr lang="en-US" sz="2400" dirty="0"/>
              <a:t> i </a:t>
            </a:r>
            <a:r>
              <a:rPr lang="en-US" sz="2400" dirty="0" err="1"/>
              <a:t>prisustvo</a:t>
            </a:r>
            <a:r>
              <a:rPr lang="en-US" sz="2400" dirty="0"/>
              <a:t> posada </a:t>
            </a:r>
            <a:r>
              <a:rPr lang="en-US" sz="2400" dirty="0" err="1"/>
              <a:t>režije</a:t>
            </a:r>
            <a:r>
              <a:rPr lang="en-US" sz="2400" dirty="0"/>
              <a:t> i </a:t>
            </a:r>
            <a:r>
              <a:rPr lang="en-US" sz="2400" dirty="0" err="1"/>
              <a:t>ekipe</a:t>
            </a:r>
            <a:r>
              <a:rPr lang="en-US" sz="2400" dirty="0"/>
              <a:t> </a:t>
            </a:r>
            <a:r>
              <a:rPr lang="en-US" sz="2400" dirty="0" err="1"/>
              <a:t>studija</a:t>
            </a:r>
            <a:endParaRPr lang="en-US" sz="2400" dirty="0"/>
          </a:p>
          <a:p>
            <a:pPr lvl="0" fontAlgn="base" hangingPunct="0"/>
            <a:endParaRPr lang="en-US" sz="2000" dirty="0"/>
          </a:p>
          <a:p>
            <a:pPr marL="444500" indent="0" algn="just">
              <a:buNone/>
            </a:pPr>
            <a:endParaRPr lang="en-US" sz="2600" dirty="0"/>
          </a:p>
          <a:p>
            <a:endParaRPr lang="en-US" dirty="0"/>
          </a:p>
          <a:p>
            <a:pPr marL="118872" indent="0">
              <a:buNone/>
            </a:pPr>
            <a:endParaRPr lang="sr-Latn-RS" dirty="0"/>
          </a:p>
          <a:p>
            <a:pPr marL="118872" indent="0"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304801"/>
            <a:ext cx="37077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... u TV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02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1600201"/>
            <a:ext cx="11658600" cy="5181599"/>
          </a:xfrm>
        </p:spPr>
        <p:txBody>
          <a:bodyPr>
            <a:normAutofit/>
          </a:bodyPr>
          <a:lstStyle/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u saradnji sa sekretarom deska i urednikom informativnog programa pristupa izradi dnevnog plana ENG za naredni dan, usklađujući zahteve sa operativnim planom i raspoloživim kapacitetima (kamere i vozila)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12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po dolasku na noćnu smenu kontroliše prisustvo posade režije, proverava rad punktova (režije i studija, montaža, videoteke, grafičke stanice i satelitske režije)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12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pravi plan dovoza i odvoza saradnika za noćnu smenu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12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proverava i sprovodi plan razvoza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12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po završetku svoje smene pristupa izradi dnevnog izveštaja o radu</a:t>
            </a:r>
            <a:endParaRPr lang="en-US" sz="2400" dirty="0"/>
          </a:p>
          <a:p>
            <a:pPr marL="444500" indent="0" algn="just">
              <a:buNone/>
            </a:pPr>
            <a:endParaRPr lang="en-US" sz="2600" dirty="0"/>
          </a:p>
          <a:p>
            <a:endParaRPr lang="en-US" dirty="0"/>
          </a:p>
          <a:p>
            <a:pPr marL="118872" indent="0">
              <a:buNone/>
            </a:pPr>
            <a:endParaRPr lang="sr-Latn-RS" dirty="0"/>
          </a:p>
          <a:p>
            <a:pPr marL="118872" indent="0">
              <a:buNone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6200" y="304801"/>
            <a:ext cx="37077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... u TV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541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524000"/>
            <a:ext cx="9677400" cy="5334000"/>
          </a:xfrm>
        </p:spPr>
        <p:txBody>
          <a:bodyPr>
            <a:normAutofit/>
          </a:bodyPr>
          <a:lstStyle/>
          <a:p>
            <a:pPr lvl="0" fontAlgn="base" hangingPunct="0">
              <a:lnSpc>
                <a:spcPct val="150000"/>
              </a:lnSpc>
              <a:buClrTx/>
              <a:buFont typeface="Wingdings" pitchFamily="2" charset="2"/>
              <a:buChar char="Ø"/>
            </a:pPr>
            <a:endParaRPr lang="sr-Latn-RS" sz="2400" dirty="0">
              <a:latin typeface="Corbel" pitchFamily="34" charset="0"/>
            </a:endParaRPr>
          </a:p>
          <a:p>
            <a:pPr lvl="0" fontAlgn="base" hangingPunct="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vi-VN" sz="2400" dirty="0">
                <a:latin typeface="Corbel" pitchFamily="34" charset="0"/>
              </a:rPr>
              <a:t>nedeljni plan rada režije i studija (“čaršav”)</a:t>
            </a:r>
          </a:p>
          <a:p>
            <a:pPr lvl="0" fontAlgn="base" hangingPunct="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vi-VN" sz="2400" dirty="0">
                <a:latin typeface="Corbel" pitchFamily="34" charset="0"/>
              </a:rPr>
              <a:t>master plan režije </a:t>
            </a:r>
          </a:p>
          <a:p>
            <a:pPr lvl="0" fontAlgn="base" hangingPunct="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vi-VN" sz="2400" dirty="0">
                <a:latin typeface="Corbel" pitchFamily="34" charset="0"/>
              </a:rPr>
              <a:t>master plan montaža</a:t>
            </a:r>
          </a:p>
          <a:p>
            <a:pPr lvl="0" fontAlgn="base" hangingPunct="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vi-VN" sz="2400" dirty="0">
                <a:latin typeface="Corbel" pitchFamily="34" charset="0"/>
              </a:rPr>
              <a:t>nedeljni plan ENG ekipa, vozača i ekipe realizacije</a:t>
            </a:r>
          </a:p>
          <a:p>
            <a:pPr lvl="0" fontAlgn="base" hangingPunct="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vi-VN" sz="2400" dirty="0">
                <a:latin typeface="Corbel" pitchFamily="34" charset="0"/>
              </a:rPr>
              <a:t>obrazac - izmene i dopune</a:t>
            </a:r>
          </a:p>
          <a:p>
            <a:pPr lvl="0" fontAlgn="base" hangingPunct="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vi-VN" sz="2400" dirty="0">
                <a:latin typeface="Corbel" pitchFamily="34" charset="0"/>
              </a:rPr>
              <a:t>programsku košuljicu</a:t>
            </a:r>
          </a:p>
          <a:p>
            <a:pPr marL="118872" indent="0">
              <a:buNone/>
            </a:pPr>
            <a:endParaRPr lang="en-US" dirty="0"/>
          </a:p>
          <a:p>
            <a:pPr marL="118872" indent="0">
              <a:buNone/>
            </a:pPr>
            <a:endParaRPr lang="sr-Latn-RS" dirty="0"/>
          </a:p>
          <a:p>
            <a:pPr marL="118872" indent="0">
              <a:buNone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52401" y="381001"/>
            <a:ext cx="50368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Radna fascikla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099" name="Picture 3" descr="C:\Users\Pixi\Desktop\PKPixi\AU NOVI NOVI\slicice za pp\files-logo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05800" y="2362200"/>
            <a:ext cx="3105150" cy="310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280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379</TotalTime>
  <Words>837</Words>
  <Application>Microsoft Office PowerPoint</Application>
  <PresentationFormat>Widescreen</PresentationFormat>
  <Paragraphs>159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Calibri</vt:lpstr>
      <vt:lpstr>Corbel</vt:lpstr>
      <vt:lpstr>Wingdings</vt:lpstr>
      <vt:lpstr>Wingdings 2</vt:lpstr>
      <vt:lpstr>Wingdings 3</vt:lpstr>
      <vt:lpstr>1_Module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Saradnici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169</cp:revision>
  <dcterms:created xsi:type="dcterms:W3CDTF">2006-08-16T00:00:00Z</dcterms:created>
  <dcterms:modified xsi:type="dcterms:W3CDTF">2025-08-06T17:31:32Z</dcterms:modified>
</cp:coreProperties>
</file>